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71" r:id="rId2"/>
    <p:sldId id="570" r:id="rId3"/>
    <p:sldId id="566" r:id="rId4"/>
    <p:sldId id="571" r:id="rId5"/>
    <p:sldId id="567" r:id="rId6"/>
    <p:sldId id="572" r:id="rId7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CC3300"/>
    <a:srgbClr val="336600"/>
    <a:srgbClr val="006600"/>
    <a:srgbClr val="99FFCC"/>
    <a:srgbClr val="00FFFF"/>
    <a:srgbClr val="66CCFF"/>
    <a:srgbClr val="FF9966"/>
    <a:srgbClr val="9966FF"/>
    <a:srgbClr val="FF5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5577" autoAdjust="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COIN\2015%20-%20Relat&#243;rio%20de%20Indicadores%20da%20COIN-UFG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COIN\2015%20-%20Relat&#243;rio%20de%20Indicadores%20da%20COIN-UFG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COIN\2015%20-%20Relat&#243;rio%20de%20Indicadores%20da%20COIN-UFG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COIN\2015%20-%20Relat&#243;rio%20de%20Indicadores%20da%20COIN-UFG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COIN\2015%20-%20Relat&#243;rio%20de%20Indicadores%20da%20COIN-UFG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6"/>
          <c:order val="0"/>
          <c:tx>
            <c:strRef>
              <c:f>'Dados Gerais_COIN_2015'!$B$72</c:f>
              <c:strCache>
                <c:ptCount val="1"/>
                <c:pt idx="0">
                  <c:v>Telefonia Móvel (Número de Linhas voz e dados)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'Dados Gerais_COIN_2015'!$C$71:$N$71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Gerais_COIN_2015'!$C$72:$N$72</c:f>
              <c:numCache>
                <c:formatCode>#,##0</c:formatCode>
                <c:ptCount val="12"/>
                <c:pt idx="0">
                  <c:v>85</c:v>
                </c:pt>
                <c:pt idx="1">
                  <c:v>85</c:v>
                </c:pt>
                <c:pt idx="2">
                  <c:v>85</c:v>
                </c:pt>
                <c:pt idx="3">
                  <c:v>85</c:v>
                </c:pt>
                <c:pt idx="4">
                  <c:v>85</c:v>
                </c:pt>
                <c:pt idx="5">
                  <c:v>85</c:v>
                </c:pt>
                <c:pt idx="6">
                  <c:v>85</c:v>
                </c:pt>
                <c:pt idx="7">
                  <c:v>85</c:v>
                </c:pt>
                <c:pt idx="8">
                  <c:v>85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3D-48F5-BC4C-AD83D5EB260C}"/>
            </c:ext>
          </c:extLst>
        </c:ser>
        <c:ser>
          <c:idx val="1"/>
          <c:order val="1"/>
          <c:tx>
            <c:strRef>
              <c:f>'Dados Gerais_COIN_2015'!$B$73</c:f>
              <c:strCache>
                <c:ptCount val="1"/>
                <c:pt idx="0">
                  <c:v>Telefonia Móvel (Número de Linhas dados)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dLbls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'Dados Gerais_COIN_2015'!$C$71:$N$71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Gerais_COIN_2015'!$C$73:$N$73</c:f>
              <c:numCache>
                <c:formatCode>#,##0</c:formatCode>
                <c:ptCount val="12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3D-48F5-BC4C-AD83D5EB260C}"/>
            </c:ext>
          </c:extLst>
        </c:ser>
        <c:ser>
          <c:idx val="0"/>
          <c:order val="2"/>
          <c:tx>
            <c:strRef>
              <c:f>'Dados Gerais_COIN_2015'!$B$74</c:f>
              <c:strCache>
                <c:ptCount val="1"/>
                <c:pt idx="0">
                  <c:v>Telefonia Móvel (Número de Linhas voz)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3D-48F5-BC4C-AD83D5EB260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3D-48F5-BC4C-AD83D5EB260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3D-48F5-BC4C-AD83D5EB260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3D-48F5-BC4C-AD83D5EB260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3D-48F5-BC4C-AD83D5EB260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3D-48F5-BC4C-AD83D5EB260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3D-48F5-BC4C-AD83D5EB260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3D-48F5-BC4C-AD83D5EB260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3D-48F5-BC4C-AD83D5EB260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'Dados Gerais_COIN_2015'!$C$71:$N$71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Gerais_COIN_2015'!$C$74:$N$74</c:f>
              <c:numCache>
                <c:formatCode>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35</c:v>
                </c:pt>
                <c:pt idx="10">
                  <c:v>35</c:v>
                </c:pt>
                <c:pt idx="1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A3D-48F5-BC4C-AD83D5EB26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1649152"/>
        <c:axId val="51667328"/>
        <c:axId val="0"/>
      </c:bar3DChart>
      <c:catAx>
        <c:axId val="5164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1667328"/>
        <c:crosses val="autoZero"/>
        <c:auto val="1"/>
        <c:lblAlgn val="ctr"/>
        <c:lblOffset val="100"/>
        <c:noMultiLvlLbl val="1"/>
      </c:catAx>
      <c:valAx>
        <c:axId val="5166732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crossAx val="516491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6"/>
          <c:order val="0"/>
          <c:tx>
            <c:v>Telefonia Fixa</c:v>
          </c:tx>
          <c:spPr>
            <a:solidFill>
              <a:srgbClr val="CCCC00"/>
            </a:solidFill>
          </c:spPr>
          <c:invertIfNegative val="0"/>
          <c:cat>
            <c:strRef>
              <c:f>'Dados Gerais_COIN_2015'!$C$62:$N$62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Gerais_COIN_2015'!$C$66:$N$66</c:f>
              <c:numCache>
                <c:formatCode>#,##0.00</c:formatCode>
                <c:ptCount val="12"/>
                <c:pt idx="0">
                  <c:v>12637.84</c:v>
                </c:pt>
                <c:pt idx="1">
                  <c:v>10132.66</c:v>
                </c:pt>
                <c:pt idx="2">
                  <c:v>11316.230000000007</c:v>
                </c:pt>
                <c:pt idx="3">
                  <c:v>11617.65</c:v>
                </c:pt>
                <c:pt idx="4">
                  <c:v>11814.66</c:v>
                </c:pt>
                <c:pt idx="5">
                  <c:v>11436.28</c:v>
                </c:pt>
                <c:pt idx="6">
                  <c:v>11030.17</c:v>
                </c:pt>
                <c:pt idx="7">
                  <c:v>10235.540000000006</c:v>
                </c:pt>
                <c:pt idx="8">
                  <c:v>10381.66</c:v>
                </c:pt>
                <c:pt idx="9">
                  <c:v>10046.049999999992</c:v>
                </c:pt>
                <c:pt idx="10">
                  <c:v>10663.9</c:v>
                </c:pt>
                <c:pt idx="11">
                  <c:v>11248.859999999988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D6-4395-ACE5-CDB86CE83B1D}"/>
            </c:ext>
          </c:extLst>
        </c:ser>
        <c:ser>
          <c:idx val="1"/>
          <c:order val="1"/>
          <c:tx>
            <c:v>Telefonia Móvel</c:v>
          </c:tx>
          <c:spPr>
            <a:solidFill>
              <a:srgbClr val="336600"/>
            </a:solidFill>
          </c:spPr>
          <c:invertIfNegative val="0"/>
          <c:cat>
            <c:strRef>
              <c:f>'Dados Gerais_COIN_2015'!$C$62:$N$62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Gerais_COIN_2015'!$C$65:$N$65</c:f>
              <c:numCache>
                <c:formatCode>#,##0.00</c:formatCode>
                <c:ptCount val="12"/>
                <c:pt idx="0">
                  <c:v>925.59</c:v>
                </c:pt>
                <c:pt idx="1">
                  <c:v>673.13</c:v>
                </c:pt>
                <c:pt idx="2">
                  <c:v>700.43</c:v>
                </c:pt>
                <c:pt idx="3">
                  <c:v>410.72999999999979</c:v>
                </c:pt>
                <c:pt idx="4">
                  <c:v>350.02</c:v>
                </c:pt>
                <c:pt idx="5">
                  <c:v>370.85</c:v>
                </c:pt>
                <c:pt idx="6">
                  <c:v>394.87</c:v>
                </c:pt>
                <c:pt idx="7">
                  <c:v>289.55</c:v>
                </c:pt>
                <c:pt idx="8">
                  <c:v>289.55</c:v>
                </c:pt>
                <c:pt idx="9">
                  <c:v>298.92999999999978</c:v>
                </c:pt>
                <c:pt idx="10">
                  <c:v>266.42999999999978</c:v>
                </c:pt>
                <c:pt idx="11">
                  <c:v>44.84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D6-4395-ACE5-CDB86CE83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51704960"/>
        <c:axId val="51706496"/>
        <c:axId val="0"/>
      </c:bar3DChart>
      <c:catAx>
        <c:axId val="5170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+mn-lt"/>
                <a:cs typeface="Arial" pitchFamily="34" charset="0"/>
              </a:defRPr>
            </a:pPr>
            <a:endParaRPr lang="pt-BR"/>
          </a:p>
        </c:txPr>
        <c:crossAx val="51706496"/>
        <c:crosses val="autoZero"/>
        <c:auto val="1"/>
        <c:lblAlgn val="ctr"/>
        <c:lblOffset val="100"/>
        <c:noMultiLvlLbl val="1"/>
      </c:catAx>
      <c:valAx>
        <c:axId val="51706496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one"/>
        <c:crossAx val="517049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/>
            </a:pPr>
            <a:endParaRPr lang="pt-BR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'Dados Gerais_COIN_2015'!$B$55:$B$57</c:f>
              <c:strCache>
                <c:ptCount val="3"/>
                <c:pt idx="0">
                  <c:v>Ramais Telefônicos Analógicos</c:v>
                </c:pt>
                <c:pt idx="1">
                  <c:v>Ramais Telefônicos Digitais</c:v>
                </c:pt>
                <c:pt idx="2">
                  <c:v>Ramais Telefônicos IP</c:v>
                </c:pt>
              </c:strCache>
            </c:strRef>
          </c:cat>
          <c:val>
            <c:numRef>
              <c:f>'Dados Gerais_COIN_2015'!$N$55:$N$57</c:f>
              <c:numCache>
                <c:formatCode>#,##0</c:formatCode>
                <c:ptCount val="3"/>
                <c:pt idx="0">
                  <c:v>338</c:v>
                </c:pt>
                <c:pt idx="1">
                  <c:v>17</c:v>
                </c:pt>
                <c:pt idx="2">
                  <c:v>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D6-4993-9F67-33A04211CED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>
          <a:latin typeface="+mn-lt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'Dados Gerais_COIN_2015'!$B$12:$B$14</c:f>
              <c:strCache>
                <c:ptCount val="3"/>
                <c:pt idx="0">
                  <c:v>Antigo - Acesso Portal UFGD (MS)</c:v>
                </c:pt>
                <c:pt idx="1">
                  <c:v>Antigo - Acesso Portal UFGD (Outros Estados)</c:v>
                </c:pt>
                <c:pt idx="2">
                  <c:v>Antigo - Acesso Portal UFGD (Exterior)</c:v>
                </c:pt>
              </c:strCache>
            </c:strRef>
          </c:cat>
          <c:val>
            <c:numRef>
              <c:f>'Dados Gerais_COIN_2015'!$L$12:$L$14</c:f>
              <c:numCache>
                <c:formatCode>#,##0</c:formatCode>
                <c:ptCount val="3"/>
                <c:pt idx="0">
                  <c:v>1774792</c:v>
                </c:pt>
                <c:pt idx="1">
                  <c:v>1267592</c:v>
                </c:pt>
                <c:pt idx="2">
                  <c:v>48964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B8-40CB-A3DB-B7918076894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>
          <a:latin typeface="+mn-lt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6"/>
          <c:order val="0"/>
          <c:tx>
            <c:strRef>
              <c:f>'Dados Gerais_COIN_2015'!$B$46</c:f>
              <c:strCache>
                <c:ptCount val="1"/>
                <c:pt idx="0">
                  <c:v>Total - Acesso Portal UFGD (MS)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cat>
            <c:strRef>
              <c:f>'Dados Gerais_COIN_2015'!$C$43:$N$43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Gerais_COIN_2015'!$C$46:$N$46</c:f>
              <c:numCache>
                <c:formatCode>#,##0</c:formatCode>
                <c:ptCount val="12"/>
                <c:pt idx="0">
                  <c:v>75860</c:v>
                </c:pt>
                <c:pt idx="1">
                  <c:v>84755</c:v>
                </c:pt>
                <c:pt idx="2">
                  <c:v>229434</c:v>
                </c:pt>
                <c:pt idx="3">
                  <c:v>159953</c:v>
                </c:pt>
                <c:pt idx="4">
                  <c:v>189722</c:v>
                </c:pt>
                <c:pt idx="5">
                  <c:v>113312</c:v>
                </c:pt>
                <c:pt idx="6">
                  <c:v>114276</c:v>
                </c:pt>
                <c:pt idx="7">
                  <c:v>95280</c:v>
                </c:pt>
                <c:pt idx="8">
                  <c:v>96805</c:v>
                </c:pt>
                <c:pt idx="9">
                  <c:v>185751</c:v>
                </c:pt>
                <c:pt idx="10">
                  <c:v>260299</c:v>
                </c:pt>
                <c:pt idx="11">
                  <c:v>169345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61-479D-A2B4-26A96CA1999F}"/>
            </c:ext>
          </c:extLst>
        </c:ser>
        <c:ser>
          <c:idx val="1"/>
          <c:order val="1"/>
          <c:tx>
            <c:strRef>
              <c:f>'Dados Gerais_COIN_2015'!$B$47</c:f>
              <c:strCache>
                <c:ptCount val="1"/>
                <c:pt idx="0">
                  <c:v>Total - Acesso Portal UFGD (Outros Estados)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'Dados Gerais_COIN_2015'!$C$43:$N$43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Gerais_COIN_2015'!$C$47:$N$47</c:f>
              <c:numCache>
                <c:formatCode>#,##0</c:formatCode>
                <c:ptCount val="12"/>
                <c:pt idx="0">
                  <c:v>49385</c:v>
                </c:pt>
                <c:pt idx="1">
                  <c:v>58270</c:v>
                </c:pt>
                <c:pt idx="2">
                  <c:v>129749</c:v>
                </c:pt>
                <c:pt idx="3">
                  <c:v>117088</c:v>
                </c:pt>
                <c:pt idx="4">
                  <c:v>127721</c:v>
                </c:pt>
                <c:pt idx="5">
                  <c:v>87718</c:v>
                </c:pt>
                <c:pt idx="6">
                  <c:v>95776</c:v>
                </c:pt>
                <c:pt idx="7">
                  <c:v>85991</c:v>
                </c:pt>
                <c:pt idx="8">
                  <c:v>91422</c:v>
                </c:pt>
                <c:pt idx="9">
                  <c:v>130702</c:v>
                </c:pt>
                <c:pt idx="10">
                  <c:v>176264</c:v>
                </c:pt>
                <c:pt idx="11">
                  <c:v>117506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61-479D-A2B4-26A96CA1999F}"/>
            </c:ext>
          </c:extLst>
        </c:ser>
        <c:ser>
          <c:idx val="0"/>
          <c:order val="2"/>
          <c:tx>
            <c:strRef>
              <c:f>'Dados Gerais_COIN_2015'!$B$48</c:f>
              <c:strCache>
                <c:ptCount val="1"/>
                <c:pt idx="0">
                  <c:v>Total - Acesso Portal UFGD (Exterior)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'Dados Gerais_COIN_2015'!$C$43:$N$43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Gerais_COIN_2015'!$C$48:$N$48</c:f>
              <c:numCache>
                <c:formatCode>#,##0</c:formatCode>
                <c:ptCount val="12"/>
                <c:pt idx="0">
                  <c:v>2850</c:v>
                </c:pt>
                <c:pt idx="1">
                  <c:v>2444</c:v>
                </c:pt>
                <c:pt idx="2">
                  <c:v>4265</c:v>
                </c:pt>
                <c:pt idx="3">
                  <c:v>4702</c:v>
                </c:pt>
                <c:pt idx="4">
                  <c:v>4686</c:v>
                </c:pt>
                <c:pt idx="5">
                  <c:v>3557</c:v>
                </c:pt>
                <c:pt idx="6">
                  <c:v>4728</c:v>
                </c:pt>
                <c:pt idx="7">
                  <c:v>3765</c:v>
                </c:pt>
                <c:pt idx="8">
                  <c:v>3831</c:v>
                </c:pt>
                <c:pt idx="9">
                  <c:v>5097</c:v>
                </c:pt>
                <c:pt idx="10">
                  <c:v>5554</c:v>
                </c:pt>
                <c:pt idx="11">
                  <c:v>3485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61-479D-A2B4-26A96CA199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66320256"/>
        <c:axId val="66321792"/>
        <c:axId val="0"/>
      </c:bar3DChart>
      <c:catAx>
        <c:axId val="6632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6321792"/>
        <c:crosses val="autoZero"/>
        <c:auto val="1"/>
        <c:lblAlgn val="ctr"/>
        <c:lblOffset val="100"/>
        <c:noMultiLvlLbl val="1"/>
      </c:catAx>
      <c:valAx>
        <c:axId val="6632179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663202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/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+mn-lt"/>
        </a:defRPr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pPr/>
              <a:t>23/07/2019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pPr/>
              <a:t>23/07/2019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23/07/2019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23/07/2019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23/07/2019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7200" b="1" dirty="0">
                <a:solidFill>
                  <a:srgbClr val="005000"/>
                </a:solidFill>
                <a:latin typeface="Agency FB" pitchFamily="34" charset="0"/>
              </a:rPr>
              <a:t>Indicadores da </a:t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endParaRPr lang="pt-BR" sz="4500" dirty="0"/>
          </a:p>
        </p:txBody>
      </p:sp>
      <p:sp>
        <p:nvSpPr>
          <p:cNvPr id="20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7859216" cy="568863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algn="just"/>
            <a:r>
              <a:rPr lang="pt-BR" sz="2500" dirty="0">
                <a:solidFill>
                  <a:srgbClr val="FFFF00"/>
                </a:solidFill>
                <a:cs typeface="Arial" pitchFamily="34" charset="0"/>
              </a:rPr>
              <a:t>CONSTRUÇÃO DO BANCO DE INDICADORES DA UFGD</a:t>
            </a:r>
          </a:p>
          <a:p>
            <a:endParaRPr lang="pt-BR" sz="1400" dirty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cs typeface="Arial" pitchFamily="34" charset="0"/>
              </a:rPr>
              <a:t>ETAPAS: </a:t>
            </a:r>
          </a:p>
          <a:p>
            <a:endParaRPr lang="pt-BR" sz="1400" dirty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cs typeface="Arial" pitchFamily="34" charset="0"/>
              </a:rPr>
              <a:t>1º - Sensibilização Pró-Reitorias e alguns Setores;</a:t>
            </a:r>
          </a:p>
          <a:p>
            <a:pPr algn="just"/>
            <a:r>
              <a:rPr lang="pt-BR" dirty="0">
                <a:solidFill>
                  <a:schemeClr val="bg1"/>
                </a:solidFill>
                <a:cs typeface="Arial" pitchFamily="34" charset="0"/>
              </a:rPr>
              <a:t>2º Visita aos setores “pilotos” para alinhamento da coleta de dados;</a:t>
            </a:r>
          </a:p>
          <a:p>
            <a:pPr algn="just"/>
            <a:r>
              <a:rPr lang="pt-BR" dirty="0">
                <a:solidFill>
                  <a:schemeClr val="bg1"/>
                </a:solidFill>
                <a:cs typeface="Arial" pitchFamily="34" charset="0"/>
              </a:rPr>
              <a:t>3º Coleta dos dados (atual e histórico);</a:t>
            </a:r>
          </a:p>
          <a:p>
            <a:pPr algn="just"/>
            <a:r>
              <a:rPr lang="pt-BR" dirty="0">
                <a:solidFill>
                  <a:schemeClr val="bg1"/>
                </a:solidFill>
                <a:cs typeface="Arial" pitchFamily="34" charset="0"/>
              </a:rPr>
              <a:t>4º Tabulação dos dados;</a:t>
            </a:r>
          </a:p>
          <a:p>
            <a:pPr algn="just"/>
            <a:r>
              <a:rPr lang="pt-BR" dirty="0">
                <a:solidFill>
                  <a:schemeClr val="bg1"/>
                </a:solidFill>
                <a:cs typeface="Arial" pitchFamily="34" charset="0"/>
              </a:rPr>
              <a:t>5º Disponibilização dos dados na pasta “Relatórios Consolidados” no ZEUS;</a:t>
            </a:r>
          </a:p>
          <a:p>
            <a:pPr algn="just"/>
            <a:r>
              <a:rPr lang="pt-BR" dirty="0">
                <a:solidFill>
                  <a:schemeClr val="bg1"/>
                </a:solidFill>
                <a:cs typeface="Arial" pitchFamily="34" charset="0"/>
              </a:rPr>
              <a:t>6º Atualização mensal dos dados disponibilizados;</a:t>
            </a:r>
          </a:p>
          <a:p>
            <a:pPr algn="just"/>
            <a:r>
              <a:rPr lang="pt-BR" dirty="0">
                <a:solidFill>
                  <a:schemeClr val="bg1"/>
                </a:solidFill>
                <a:cs typeface="Arial" pitchFamily="34" charset="0"/>
              </a:rPr>
              <a:t>7º Disponibilização dos dados na Página da UFGD (quando todos consolidados);</a:t>
            </a:r>
          </a:p>
          <a:p>
            <a:pPr algn="just"/>
            <a:r>
              <a:rPr lang="pt-BR" dirty="0">
                <a:solidFill>
                  <a:schemeClr val="bg1"/>
                </a:solidFill>
                <a:cs typeface="Arial" pitchFamily="34" charset="0"/>
              </a:rPr>
              <a:t>8º Elaboração do Anuário Estatístico da UFGD;</a:t>
            </a:r>
          </a:p>
          <a:p>
            <a:pPr algn="just"/>
            <a:r>
              <a:rPr lang="pt-BR" dirty="0">
                <a:solidFill>
                  <a:schemeClr val="bg1"/>
                </a:solidFill>
                <a:cs typeface="Arial" pitchFamily="34" charset="0"/>
              </a:rPr>
              <a:t>9º Elaboração de Estudos, em conjunto com os setores envolvidos, por meio dos dados coletados (ex. Efetividade dos programas implantados);</a:t>
            </a:r>
          </a:p>
        </p:txBody>
      </p:sp>
    </p:spTree>
    <p:extLst>
      <p:ext uri="{BB962C8B-B14F-4D97-AF65-F5344CB8AC3E}">
        <p14:creationId xmlns:p14="http://schemas.microsoft.com/office/powerpoint/2010/main" val="379809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COIN</a:t>
            </a:r>
            <a:endParaRPr lang="pt-BR" sz="4500" dirty="0"/>
          </a:p>
        </p:txBody>
      </p:sp>
      <p:sp>
        <p:nvSpPr>
          <p:cNvPr id="9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43192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Número de linhas ativas por tipo de serviço – 2015</a:t>
            </a: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7643192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395536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/>
              <a:t>Fonte: COIN.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55888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COIN</a:t>
            </a:r>
            <a:endParaRPr lang="pt-BR" sz="4500" dirty="0"/>
          </a:p>
        </p:txBody>
      </p:sp>
      <p:sp>
        <p:nvSpPr>
          <p:cNvPr id="10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539552" y="1535113"/>
            <a:ext cx="753764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Gasto com serviços de telefonia - 2015</a:t>
            </a:r>
          </a:p>
        </p:txBody>
      </p:sp>
      <p:graphicFrame>
        <p:nvGraphicFramePr>
          <p:cNvPr id="16" name="Espaço Reservado para Conteúdo 15"/>
          <p:cNvGraphicFramePr>
            <a:graphicFrameLocks noGrp="1"/>
          </p:cNvGraphicFramePr>
          <p:nvPr>
            <p:ph sz="quarter" idx="4"/>
          </p:nvPr>
        </p:nvGraphicFramePr>
        <p:xfrm>
          <a:off x="539552" y="2174875"/>
          <a:ext cx="753764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395536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/>
              <a:t>Fonte: COIN.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55888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COIN</a:t>
            </a:r>
            <a:endParaRPr lang="pt-BR" sz="4500" dirty="0"/>
          </a:p>
        </p:txBody>
      </p:sp>
      <p:sp>
        <p:nvSpPr>
          <p:cNvPr id="9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Ramais e linhas telefônicas em 2015</a:t>
            </a:r>
          </a:p>
        </p:txBody>
      </p:sp>
      <p:sp>
        <p:nvSpPr>
          <p:cNvPr id="10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(%) Acessos ao Portal antigo da UFGD em 2015, por origem de acesso</a:t>
            </a: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395536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/>
              <a:t>Fonte: COIN.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06757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COIN</a:t>
            </a:r>
            <a:endParaRPr lang="pt-BR" sz="4500" dirty="0"/>
          </a:p>
        </p:txBody>
      </p:sp>
      <p:sp>
        <p:nvSpPr>
          <p:cNvPr id="10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539552" y="1535113"/>
            <a:ext cx="7537648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Número de acessos ao Portal da UFGD (antigo e novo) em 2015, por origem de acesso</a:t>
            </a: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</p:nvPr>
        </p:nvGraphicFramePr>
        <p:xfrm>
          <a:off x="539750" y="2174875"/>
          <a:ext cx="753745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395536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/>
              <a:t>Fonte: COIN.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558885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18">
      <a:dk1>
        <a:srgbClr val="2F2B20"/>
      </a:dk1>
      <a:lt1>
        <a:srgbClr val="FFFFFF"/>
      </a:lt1>
      <a:dk2>
        <a:srgbClr val="004800"/>
      </a:dk2>
      <a:lt2>
        <a:srgbClr val="DFDCB7"/>
      </a:lt2>
      <a:accent1>
        <a:srgbClr val="FFC000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7361</TotalTime>
  <Words>232</Words>
  <Application>Microsoft Office PowerPoint</Application>
  <PresentationFormat>Apresentação na tela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Agency FB</vt:lpstr>
      <vt:lpstr>Arial</vt:lpstr>
      <vt:lpstr>Calibri</vt:lpstr>
      <vt:lpstr>Cambria</vt:lpstr>
      <vt:lpstr>Adjacência</vt:lpstr>
      <vt:lpstr>Indicadores da    </vt:lpstr>
      <vt:lpstr>Indicadores da UFGD </vt:lpstr>
      <vt:lpstr>Indicadores da UFGD COIN</vt:lpstr>
      <vt:lpstr>Indicadores da UFGD COIN</vt:lpstr>
      <vt:lpstr>Indicadores da UFGD COIN</vt:lpstr>
      <vt:lpstr>Indicadores da UFGD COIN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Aparecida da Silva</dc:creator>
  <cp:lastModifiedBy>Fernando</cp:lastModifiedBy>
  <cp:revision>721</cp:revision>
  <cp:lastPrinted>2013-09-26T11:36:08Z</cp:lastPrinted>
  <dcterms:created xsi:type="dcterms:W3CDTF">2013-09-24T13:35:27Z</dcterms:created>
  <dcterms:modified xsi:type="dcterms:W3CDTF">2019-07-23T14:32:52Z</dcterms:modified>
</cp:coreProperties>
</file>